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320" r:id="rId4"/>
    <p:sldId id="321" r:id="rId5"/>
    <p:sldId id="304" r:id="rId6"/>
    <p:sldId id="305" r:id="rId7"/>
    <p:sldId id="307" r:id="rId8"/>
    <p:sldId id="308" r:id="rId9"/>
    <p:sldId id="306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5" autoAdjust="0"/>
    <p:restoredTop sz="76067" autoAdjust="0"/>
  </p:normalViewPr>
  <p:slideViewPr>
    <p:cSldViewPr snapToGrid="0" snapToObjects="1">
      <p:cViewPr varScale="1">
        <p:scale>
          <a:sx n="74" d="100"/>
          <a:sy n="74" d="100"/>
        </p:scale>
        <p:origin x="184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Search for pairwise independence for root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47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 fontScale="92500"/>
          </a:bodyPr>
          <a:lstStyle/>
          <a:p>
            <a:r>
              <a:rPr lang="en-US" dirty="0"/>
              <a:t>Queries &amp; Partial Observability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18 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821082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First…terminology:</a:t>
            </a:r>
          </a:p>
          <a:p>
            <a:r>
              <a:rPr lang="en-US" sz="2000" dirty="0"/>
              <a:t>D-separation is defined in terms of: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Undirected paths through 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Substructures of G (directed)</a:t>
            </a:r>
          </a:p>
          <a:p>
            <a:r>
              <a:rPr lang="en-US" sz="2000" dirty="0"/>
              <a:t>Substructures: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Chain (B-&gt;A-&gt;L)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Fork (F &lt;- A -&gt; L)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Collider (B -&gt; A &lt;- E)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7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Classical definition (Pearl):</a:t>
            </a:r>
          </a:p>
          <a:p>
            <a:r>
              <a:rPr lang="en-US" sz="2000" dirty="0"/>
              <a:t>A set Z is said to d-separate X from Y </a:t>
            </a:r>
            <a:r>
              <a:rPr lang="en-US" sz="2000" dirty="0" err="1"/>
              <a:t>iff</a:t>
            </a:r>
            <a:r>
              <a:rPr lang="en-US" sz="2000" dirty="0"/>
              <a:t> Z blocks every path from a node in X to a node in Y. </a:t>
            </a:r>
          </a:p>
          <a:p>
            <a:r>
              <a:rPr lang="en-US" sz="2000" dirty="0"/>
              <a:t>A path p is blocked by Z </a:t>
            </a:r>
            <a:r>
              <a:rPr lang="en-US" sz="2000" dirty="0" err="1"/>
              <a:t>iff</a:t>
            </a:r>
            <a:r>
              <a:rPr lang="en-US" sz="2000" dirty="0"/>
              <a:t>:</a:t>
            </a:r>
          </a:p>
          <a:p>
            <a:pPr marL="457200" indent="-457200">
              <a:buAutoNum type="arabicPeriod"/>
            </a:pPr>
            <a:r>
              <a:rPr lang="en-US" sz="2000" dirty="0"/>
              <a:t>p contains a chain </a:t>
            </a:r>
            <a:r>
              <a:rPr lang="en-US" sz="2000" dirty="0" err="1"/>
              <a:t>i</a:t>
            </a:r>
            <a:r>
              <a:rPr lang="en-US" sz="2000" dirty="0"/>
              <a:t> -&gt; m -&gt; j or a fork I &lt;- m -&gt; j such that m is in Z, or</a:t>
            </a:r>
          </a:p>
          <a:p>
            <a:pPr marL="457200" indent="-457200">
              <a:buAutoNum type="arabicPeriod"/>
            </a:pPr>
            <a:r>
              <a:rPr lang="en-US" sz="2000" dirty="0"/>
              <a:t>p contains a collider </a:t>
            </a:r>
            <a:r>
              <a:rPr lang="en-US" sz="2000" dirty="0" err="1"/>
              <a:t>i</a:t>
            </a:r>
            <a:r>
              <a:rPr lang="en-US" sz="2000" dirty="0"/>
              <a:t> -&gt; m &lt;- j such that m is NOT in Z and </a:t>
            </a:r>
            <a:r>
              <a:rPr lang="en-US" sz="2000" i="1" dirty="0"/>
              <a:t>no descendant of m </a:t>
            </a:r>
            <a:r>
              <a:rPr lang="en-US" sz="2000" dirty="0"/>
              <a:t>is in Z.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85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Is B independent of E?</a:t>
            </a:r>
          </a:p>
          <a:p>
            <a:pPr marL="457200" indent="-457200">
              <a:buAutoNum type="arabicPeriod"/>
            </a:pPr>
            <a:r>
              <a:rPr lang="en-US" sz="2000" dirty="0"/>
              <a:t>Z is empty</a:t>
            </a:r>
          </a:p>
          <a:p>
            <a:pPr marL="457200" indent="-457200">
              <a:buAutoNum type="arabicPeriod"/>
            </a:pPr>
            <a:r>
              <a:rPr lang="en-US" sz="2000" dirty="0"/>
              <a:t>Find all paths from B to E.</a:t>
            </a:r>
          </a:p>
          <a:p>
            <a:pPr marL="457200" indent="-457200">
              <a:buAutoNum type="arabicPeriod"/>
            </a:pPr>
            <a:r>
              <a:rPr lang="en-US" sz="2000" dirty="0"/>
              <a:t>For each path: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Chain?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Fork?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Collider? If yes, are all the intermediate nodes AND their </a:t>
            </a:r>
            <a:r>
              <a:rPr lang="en-US" sz="1800" dirty="0" err="1"/>
              <a:t>descendents</a:t>
            </a:r>
            <a:r>
              <a:rPr lang="en-US" sz="1800" dirty="0"/>
              <a:t> NOT in Z?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7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Is F independent of L?</a:t>
            </a:r>
          </a:p>
          <a:p>
            <a:pPr marL="457200" indent="-457200">
              <a:buAutoNum type="arabicPeriod"/>
            </a:pPr>
            <a:r>
              <a:rPr lang="en-US" sz="2000" dirty="0"/>
              <a:t>Z is empty</a:t>
            </a:r>
          </a:p>
          <a:p>
            <a:pPr marL="457200" indent="-457200">
              <a:buAutoNum type="arabicPeriod"/>
            </a:pPr>
            <a:r>
              <a:rPr lang="en-US" sz="2000" dirty="0"/>
              <a:t>Find all paths from F to L.</a:t>
            </a:r>
          </a:p>
          <a:p>
            <a:pPr marL="457200" indent="-457200">
              <a:buAutoNum type="arabicPeriod"/>
            </a:pPr>
            <a:r>
              <a:rPr lang="en-US" sz="2000" dirty="0"/>
              <a:t>For each path: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Chain?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Fork?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Collider? If yes, are all the intermediate nodes AND their </a:t>
            </a:r>
            <a:r>
              <a:rPr lang="en-US" sz="1800" dirty="0" err="1"/>
              <a:t>descendents</a:t>
            </a:r>
            <a:r>
              <a:rPr lang="en-US" sz="1800" dirty="0"/>
              <a:t> NOT in Z?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Is F independent of L given A?</a:t>
            </a:r>
          </a:p>
          <a:p>
            <a:pPr marL="457200" indent="-457200">
              <a:buAutoNum type="arabicPeriod"/>
            </a:pPr>
            <a:r>
              <a:rPr lang="en-US" sz="2000" dirty="0"/>
              <a:t>Z = {A}</a:t>
            </a:r>
          </a:p>
          <a:p>
            <a:pPr marL="457200" indent="-457200">
              <a:buAutoNum type="arabicPeriod"/>
            </a:pPr>
            <a:r>
              <a:rPr lang="en-US" sz="2000" dirty="0"/>
              <a:t>Find all paths from F to L.</a:t>
            </a:r>
          </a:p>
          <a:p>
            <a:pPr marL="457200" indent="-457200">
              <a:buAutoNum type="arabicPeriod"/>
            </a:pPr>
            <a:r>
              <a:rPr lang="en-US" sz="2000" dirty="0"/>
              <a:t>For each path: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Chain?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Fork?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Collider? If yes, are all the intermediate nodes AND their descendants NOT in Z?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91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Is B independent of E given L?</a:t>
            </a:r>
          </a:p>
          <a:p>
            <a:pPr marL="457200" indent="-457200">
              <a:buAutoNum type="arabicPeriod"/>
            </a:pPr>
            <a:r>
              <a:rPr lang="en-US" sz="2000" dirty="0"/>
              <a:t>Z = {L}</a:t>
            </a:r>
          </a:p>
          <a:p>
            <a:pPr marL="457200" indent="-457200">
              <a:buAutoNum type="arabicPeriod"/>
            </a:pPr>
            <a:r>
              <a:rPr lang="en-US" sz="2000" dirty="0"/>
              <a:t>Find all paths from B to E.</a:t>
            </a:r>
          </a:p>
          <a:p>
            <a:pPr marL="457200" indent="-457200">
              <a:buAutoNum type="arabicPeriod"/>
            </a:pPr>
            <a:r>
              <a:rPr lang="en-US" sz="2000" dirty="0"/>
              <a:t>For each path: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Chain?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Fork?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Collider? If yes, are all the intermediate nodes AND their descendants NOT in Z?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726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nodes as partial observability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Recall: Roberto cannot directly sense whether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	or not there was an earthquake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We know </a:t>
            </a:r>
            <a:r>
              <a:rPr lang="en-US" sz="2000" i="1" dirty="0"/>
              <a:t>post-hoc</a:t>
            </a:r>
            <a:r>
              <a:rPr lang="en-US" sz="2000" dirty="0"/>
              <a:t> whether there was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	an earthquake, but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Roberto must act without this knowledge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Roberto (Futurama) | Villains Wiki | Fandom">
            <a:extLst>
              <a:ext uri="{FF2B5EF4-FFF2-40B4-BE49-F238E27FC236}">
                <a16:creationId xmlns:a16="http://schemas.microsoft.com/office/drawing/2014/main" id="{C0AE173B-69CF-EA41-B823-FE839FF18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366" y="3252319"/>
            <a:ext cx="1970846" cy="27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66580B-F52E-804E-9D0A-6484277AD7B3}"/>
              </a:ext>
            </a:extLst>
          </p:cNvPr>
          <p:cNvSpPr/>
          <p:nvPr/>
        </p:nvSpPr>
        <p:spPr>
          <a:xfrm>
            <a:off x="1311215" y="5693434"/>
            <a:ext cx="8367623" cy="11645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Implications for learning, less dire for inference/using it.</a:t>
            </a:r>
          </a:p>
        </p:txBody>
      </p:sp>
    </p:spTree>
    <p:extLst>
      <p:ext uri="{BB962C8B-B14F-4D97-AF65-F5344CB8AC3E}">
        <p14:creationId xmlns:p14="http://schemas.microsoft.com/office/powerpoint/2010/main" val="50089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431985"/>
            <a:ext cx="7068761" cy="45945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We commonly denote </a:t>
            </a:r>
            <a:r>
              <a:rPr lang="en-US" sz="2000" i="1" dirty="0"/>
              <a:t>unobserved</a:t>
            </a:r>
            <a:r>
              <a:rPr lang="en-US" sz="2000" dirty="0"/>
              <a:t> or </a:t>
            </a:r>
            <a:r>
              <a:rPr lang="en-US" sz="2000" i="1" dirty="0"/>
              <a:t>latent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variables using non-shaded nodes.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Roberto knows who has called.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Roberto decides whether to act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menacing by sampling from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P(B | F, L)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(and possibly using other environmental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Information, depending on his cost function/policy)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Roberto (Futurama) | Villains Wiki | Fandom">
            <a:extLst>
              <a:ext uri="{FF2B5EF4-FFF2-40B4-BE49-F238E27FC236}">
                <a16:creationId xmlns:a16="http://schemas.microsoft.com/office/drawing/2014/main" id="{C0AE173B-69CF-EA41-B823-FE839FF18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366" y="3252319"/>
            <a:ext cx="1970846" cy="27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6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DAG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learn the skeleton of a DAG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Remember: </a:t>
            </a:r>
            <a:r>
              <a:rPr lang="en-US" i="1" dirty="0"/>
              <a:t>absence </a:t>
            </a:r>
            <a:r>
              <a:rPr lang="en-US" dirty="0"/>
              <a:t>of encodes a </a:t>
            </a:r>
            <a:r>
              <a:rPr lang="en-US" i="1" dirty="0"/>
              <a:t>structural </a:t>
            </a:r>
            <a:r>
              <a:rPr lang="en-US" dirty="0"/>
              <a:t>(path-based) independence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you have many observations (i.e., rare events are not an issue)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might you try to learn the structure, knowing what you know about independence in the graph?</a:t>
            </a:r>
          </a:p>
        </p:txBody>
      </p:sp>
    </p:spTree>
    <p:extLst>
      <p:ext uri="{BB962C8B-B14F-4D97-AF65-F5344CB8AC3E}">
        <p14:creationId xmlns:p14="http://schemas.microsoft.com/office/powerpoint/2010/main" val="355363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DAG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learn the skeleton of a DAG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Remember: </a:t>
            </a:r>
            <a:r>
              <a:rPr lang="en-US" i="1" dirty="0"/>
              <a:t>absence </a:t>
            </a:r>
            <a:r>
              <a:rPr lang="en-US" dirty="0"/>
              <a:t>of encodes a </a:t>
            </a:r>
            <a:r>
              <a:rPr lang="en-US" i="1" dirty="0"/>
              <a:t>structural </a:t>
            </a:r>
            <a:r>
              <a:rPr lang="en-US" dirty="0"/>
              <a:t>(path-based) independence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you have many observations (i.e., rare events are not an issue)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might you try to learn the structure, knowing what you know about independence in the graph?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AE411-818F-AC46-B7C1-EDC8B0E60307}"/>
              </a:ext>
            </a:extLst>
          </p:cNvPr>
          <p:cNvSpPr txBox="1">
            <a:spLocks/>
          </p:cNvSpPr>
          <p:nvPr/>
        </p:nvSpPr>
        <p:spPr>
          <a:xfrm>
            <a:off x="2561619" y="1882227"/>
            <a:ext cx="7068761" cy="4351338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Is U independent of V {given W}?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Z = W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Find all paths from U to W.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For each path:</a:t>
            </a:r>
          </a:p>
          <a:p>
            <a:pPr marL="1143000" lvl="1" indent="-457200">
              <a:buFont typeface="Arial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Chain? If yes, are all the intermediate nodes in Z?</a:t>
            </a:r>
          </a:p>
          <a:p>
            <a:pPr marL="1143000" lvl="1" indent="-457200">
              <a:buFont typeface="Arial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Fork? If yes, are all the intermediate nodes in Z?</a:t>
            </a:r>
          </a:p>
          <a:p>
            <a:pPr marL="1143000" lvl="1" indent="-457200">
              <a:buFont typeface="Arial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Collider? If yes, are all the intermediate nodes AND their descendants NOT in Z?</a:t>
            </a:r>
          </a:p>
        </p:txBody>
      </p:sp>
    </p:spTree>
    <p:extLst>
      <p:ext uri="{BB962C8B-B14F-4D97-AF65-F5344CB8AC3E}">
        <p14:creationId xmlns:p14="http://schemas.microsoft.com/office/powerpoint/2010/main" val="142311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A233-C4E5-8244-99C7-55F04496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51587"/>
            <a:ext cx="10515600" cy="96735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E780-93F9-0E47-87C6-FBA323A9F6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7042" y="1618937"/>
            <a:ext cx="10515600" cy="4409329"/>
          </a:xfrm>
        </p:spPr>
        <p:txBody>
          <a:bodyPr tIns="0" bIns="0">
            <a:normAutofit fontScale="92500"/>
          </a:bodyPr>
          <a:lstStyle/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New student hours: daily 10:30-noon, starting next week</a:t>
            </a:r>
          </a:p>
          <a:p>
            <a:pPr marL="14859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Added class to my Teams calendar</a:t>
            </a:r>
          </a:p>
          <a:p>
            <a:pPr marL="14859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May sometimes need to cut short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Starting blogging again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Recap</a:t>
            </a:r>
            <a:r>
              <a:rPr lang="en-US" sz="2400" dirty="0"/>
              <a:t>: Bayes Nets for representing uncertain events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b="1" dirty="0"/>
              <a:t>: Using</a:t>
            </a:r>
            <a:r>
              <a:rPr lang="en-US" sz="2400" dirty="0"/>
              <a:t> Bayes Nets via querying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dirty="0"/>
              <a:t>: Partial observability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b="1" dirty="0"/>
              <a:t>: Learning </a:t>
            </a:r>
            <a:r>
              <a:rPr lang="en-US" sz="2400" dirty="0"/>
              <a:t>Bayes Nets from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1890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complexity of the search?</a:t>
            </a:r>
          </a:p>
          <a:p>
            <a:r>
              <a:rPr lang="en-US" dirty="0"/>
              <a:t>How can we speed things up?</a:t>
            </a:r>
          </a:p>
          <a:p>
            <a:r>
              <a:rPr lang="en-US" dirty="0"/>
              <a:t>What kind of background knowledge can we use?</a:t>
            </a:r>
          </a:p>
          <a:p>
            <a:r>
              <a:rPr lang="en-US" dirty="0"/>
              <a:t>Are there any challenges to learning the DAG you </a:t>
            </a:r>
            <a:r>
              <a:rPr lang="en-US"/>
              <a:t>can think of?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8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Factorization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Any joint probability distribution can be factorized using basic rules of probability: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P(B, E, A, F, L) = P(F | L, A, E, B) x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	      P(L | A, E, B) x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	      P(A | E, B) x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		      P(E | B) x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		      P(B) 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758602" y="2094857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2588900" y="1972630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88900" y="3337104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002394" y="4769083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810768" y="4700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347168" y="3874490"/>
            <a:ext cx="1342714" cy="89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77466" y="3874490"/>
            <a:ext cx="978076" cy="8264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2933674" y="2602217"/>
            <a:ext cx="0" cy="7348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1448150" y="2287424"/>
            <a:ext cx="1140750" cy="1222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3D8B02-3E02-EF4E-AB19-EBC454A8FF75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1347168" y="2632243"/>
            <a:ext cx="1342714" cy="7970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4E2860-4689-8C4F-9C1F-847955E40056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77466" y="2510016"/>
            <a:ext cx="978076" cy="219095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8DBE70-1102-1B42-BAE4-5FC860B13CFE}"/>
              </a:ext>
            </a:extLst>
          </p:cNvPr>
          <p:cNvCxnSpPr>
            <a:cxnSpLocks/>
            <a:stCxn id="5" idx="4"/>
            <a:endCxn id="9" idx="2"/>
          </p:cNvCxnSpPr>
          <p:nvPr/>
        </p:nvCxnSpPr>
        <p:spPr>
          <a:xfrm>
            <a:off x="1103376" y="2724444"/>
            <a:ext cx="2707392" cy="229131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3F0346-0450-2B41-A7CF-25830D23D8EB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1103376" y="2724444"/>
            <a:ext cx="243792" cy="2044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8118FA-FB00-E14D-BCCA-49528AA5E604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1347168" y="2510016"/>
            <a:ext cx="1342714" cy="225906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13D32C-9399-0144-9261-4D6B24883F2C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1691942" y="5015763"/>
            <a:ext cx="2118826" cy="681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43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Factorization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We can </a:t>
            </a:r>
            <a:r>
              <a:rPr lang="en-US" sz="2400" i="1" dirty="0"/>
              <a:t>draw</a:t>
            </a:r>
            <a:r>
              <a:rPr lang="en-US" sz="2400" dirty="0"/>
              <a:t> any factorization as a DAG where each node corresponds to a conditional probability distribution.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For discrete variables, this is a table: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		    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758602" y="2094857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2588900" y="1972630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88900" y="3337104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002394" y="4769083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810768" y="4700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347168" y="3874490"/>
            <a:ext cx="1342714" cy="89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77466" y="3874490"/>
            <a:ext cx="978076" cy="8264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2933674" y="2602217"/>
            <a:ext cx="0" cy="7348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1448150" y="2287424"/>
            <a:ext cx="1140750" cy="1222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3D8B02-3E02-EF4E-AB19-EBC454A8FF75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1347168" y="2632243"/>
            <a:ext cx="1342714" cy="7970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4E2860-4689-8C4F-9C1F-847955E40056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77466" y="2510016"/>
            <a:ext cx="978076" cy="219095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8DBE70-1102-1B42-BAE4-5FC860B13CFE}"/>
              </a:ext>
            </a:extLst>
          </p:cNvPr>
          <p:cNvCxnSpPr>
            <a:cxnSpLocks/>
            <a:stCxn id="5" idx="4"/>
            <a:endCxn id="9" idx="2"/>
          </p:cNvCxnSpPr>
          <p:nvPr/>
        </p:nvCxnSpPr>
        <p:spPr>
          <a:xfrm>
            <a:off x="1103376" y="2724444"/>
            <a:ext cx="2707392" cy="229131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3F0346-0450-2B41-A7CF-25830D23D8EB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1103376" y="2724444"/>
            <a:ext cx="243792" cy="2044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8118FA-FB00-E14D-BCCA-49528AA5E604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1347168" y="2510016"/>
            <a:ext cx="1342714" cy="225906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13D32C-9399-0144-9261-4D6B24883F2C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1691942" y="5015763"/>
            <a:ext cx="2118826" cy="681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9D8D97F7-ED70-6F47-A191-FBC79AFFF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37488"/>
              </p:ext>
            </p:extLst>
          </p:nvPr>
        </p:nvGraphicFramePr>
        <p:xfrm>
          <a:off x="5133617" y="3992945"/>
          <a:ext cx="65425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583">
                  <a:extLst>
                    <a:ext uri="{9D8B030D-6E8A-4147-A177-3AD203B41FA5}">
                      <a16:colId xmlns:a16="http://schemas.microsoft.com/office/drawing/2014/main" val="2676410039"/>
                    </a:ext>
                  </a:extLst>
                </a:gridCol>
                <a:gridCol w="1089711">
                  <a:extLst>
                    <a:ext uri="{9D8B030D-6E8A-4147-A177-3AD203B41FA5}">
                      <a16:colId xmlns:a16="http://schemas.microsoft.com/office/drawing/2014/main" val="1837447032"/>
                    </a:ext>
                  </a:extLst>
                </a:gridCol>
                <a:gridCol w="1635647">
                  <a:extLst>
                    <a:ext uri="{9D8B030D-6E8A-4147-A177-3AD203B41FA5}">
                      <a16:colId xmlns:a16="http://schemas.microsoft.com/office/drawing/2014/main" val="3492909363"/>
                    </a:ext>
                  </a:extLst>
                </a:gridCol>
                <a:gridCol w="1635647">
                  <a:extLst>
                    <a:ext uri="{9D8B030D-6E8A-4147-A177-3AD203B41FA5}">
                      <a16:colId xmlns:a16="http://schemas.microsoft.com/office/drawing/2014/main" val="3797531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1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p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0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, 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0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n</a:t>
                      </a:r>
                      <a:r>
                        <a:rPr lang="en-US" dirty="0"/>
                        <a:t>, 1 – (p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… p</a:t>
                      </a:r>
                      <a:r>
                        <a:rPr lang="en-US" baseline="-25000" dirty="0"/>
                        <a:t>n-1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p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5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-25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-25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-25000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615244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6F0A4F4B-8B41-6D42-AEA4-AB59E11094A9}"/>
              </a:ext>
            </a:extLst>
          </p:cNvPr>
          <p:cNvSpPr/>
          <p:nvPr/>
        </p:nvSpPr>
        <p:spPr>
          <a:xfrm>
            <a:off x="1945878" y="5182807"/>
            <a:ext cx="3187739" cy="104527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strictly needed</a:t>
            </a:r>
          </a:p>
        </p:txBody>
      </p:sp>
    </p:spTree>
    <p:extLst>
      <p:ext uri="{BB962C8B-B14F-4D97-AF65-F5344CB8AC3E}">
        <p14:creationId xmlns:p14="http://schemas.microsoft.com/office/powerpoint/2010/main" val="91918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Bayes Nets as factorization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AF0B95D-D4A8-584F-97C6-28F82C0FF1D9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906781" y="1821082"/>
                <a:ext cx="7068761" cy="435133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Reverse topologically order the nodes, e.g.</a:t>
                </a:r>
              </a:p>
              <a:p>
                <a:pPr marL="1028700" lvl="1" indent="-342900">
                  <a:buAutoNum type="arabicPeriod"/>
                </a:pPr>
                <a:r>
                  <a:rPr lang="en-US" sz="2000" dirty="0"/>
                  <a:t>F, L, A, B, E </a:t>
                </a:r>
                <a:r>
                  <a:rPr lang="en-US" sz="2000" b="1" dirty="0"/>
                  <a:t>or</a:t>
                </a:r>
              </a:p>
              <a:p>
                <a:pPr marL="1028700" lvl="1" indent="-342900">
                  <a:buAutoNum type="arabicPeriod"/>
                </a:pPr>
                <a:r>
                  <a:rPr lang="en-US" sz="2000" dirty="0"/>
                  <a:t>L, F, A, B, E, etc.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Factorize joint distribution using graph semantics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 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𝑉𝑛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𝑃𝑎𝑟𝑒𝑛𝑡𝑠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here, P(B, E, A, F, L) = P(F|A)P(L|A)P(A|B, E)P(B)P(E)</a:t>
                </a:r>
              </a:p>
              <a:p>
                <a:pPr marL="1028700" lvl="1" indent="-342900">
                  <a:buAutoNum type="arabicPeriod"/>
                </a:pPr>
                <a:endParaRPr lang="en-US" sz="20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AF0B95D-D4A8-584F-97C6-28F82C0FF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906781" y="1821082"/>
                <a:ext cx="7068761" cy="4351338"/>
              </a:xfrm>
              <a:blipFill>
                <a:blip r:embed="rId2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A0E7-D73E-3042-8820-E6883194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Quasi-Recap: Learning Bayes Nets (In practice)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4B3D-8676-DD44-9A53-E4828203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approach: sample over a representative period, compute empirical probabilities of each possible event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some joint events are very low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practical approach: encode background knowledge in a DAG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Use existing estimates for model parameters (here, probabilities of discrete events)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Targeted sampling, other population distributions as beliefs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Directly encode probabilities as beliefs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dirty="0"/>
              <a:t>May want to encode multiple hypotheses for parameter values (more an ML topic)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9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85A6-3A09-9749-95E0-24B1840A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Bayes Nets: arbitrary queries are inefficient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5E67F-69D3-0948-9A99-FE21FA6F2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/>
          <a:lstStyle/>
          <a:p>
            <a:r>
              <a:rPr lang="en-US" dirty="0"/>
              <a:t>Example arbitrary queries on P(X, Y, Z, W). How to compute: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P(W)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P(X, Y, Z | W)?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P(X, Y | Z, W)?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6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Bayes Nets are an </a:t>
            </a:r>
            <a:r>
              <a:rPr lang="en-US" i="1" dirty="0"/>
              <a:t>efficient </a:t>
            </a:r>
            <a:r>
              <a:rPr lang="en-US" dirty="0"/>
              <a:t>encoding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821082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Example queries on P(B, E, A, F, L):</a:t>
            </a:r>
          </a:p>
          <a:p>
            <a:pPr marL="342900" indent="-342900">
              <a:buAutoNum type="arabicPeriod"/>
            </a:pPr>
            <a:r>
              <a:rPr lang="en-US" sz="2000" dirty="0"/>
              <a:t>Example 1: P(B | E)</a:t>
            </a:r>
          </a:p>
          <a:p>
            <a:pPr marL="342900" indent="-342900">
              <a:buAutoNum type="arabicPeriod"/>
            </a:pPr>
            <a:r>
              <a:rPr lang="en-US" sz="2000" dirty="0"/>
              <a:t>Example 2: P(F | L)</a:t>
            </a:r>
          </a:p>
          <a:p>
            <a:pPr marL="342900" indent="-342900">
              <a:buAutoNum type="arabicPeriod"/>
            </a:pPr>
            <a:r>
              <a:rPr lang="en-US" sz="2000" dirty="0"/>
              <a:t>Example 3: P(F | L, A)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Bayes Nets encode </a:t>
            </a:r>
            <a:r>
              <a:rPr lang="en-US" i="1" dirty="0"/>
              <a:t>independences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821082"/>
            <a:ext cx="7068761" cy="4351338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Edges denote </a:t>
            </a:r>
            <a:r>
              <a:rPr lang="en-US" sz="2000" i="1" dirty="0"/>
              <a:t>possible dependences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Lack of</a:t>
            </a:r>
            <a:r>
              <a:rPr lang="en-US" sz="2000" i="1" dirty="0"/>
              <a:t> path</a:t>
            </a:r>
            <a:r>
              <a:rPr lang="en-US" sz="2000" dirty="0"/>
              <a:t> denotes </a:t>
            </a:r>
            <a:r>
              <a:rPr lang="en-US" sz="2000" i="1" dirty="0"/>
              <a:t>definite </a:t>
            </a:r>
            <a:r>
              <a:rPr lang="en-US" sz="2000" dirty="0"/>
              <a:t>independence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/>
              <a:t>For independent events, </a:t>
            </a:r>
          </a:p>
          <a:p>
            <a:r>
              <a:rPr lang="en-US" sz="2000" dirty="0"/>
              <a:t>	do not need to marginalize </a:t>
            </a:r>
          </a:p>
          <a:p>
            <a:r>
              <a:rPr lang="en-US" sz="2000" dirty="0"/>
              <a:t>		if we have the graph!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74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4552</TotalTime>
  <Words>1373</Words>
  <Application>Microsoft Macintosh PowerPoint</Application>
  <PresentationFormat>Widescreen</PresentationFormat>
  <Paragraphs>248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Recall: Factorization</vt:lpstr>
      <vt:lpstr>Recall: Factorization</vt:lpstr>
      <vt:lpstr>Recap: Bayes Nets as factorization</vt:lpstr>
      <vt:lpstr>Quasi-Recap: Learning Bayes Nets (In practice)</vt:lpstr>
      <vt:lpstr>Without Bayes Nets: arbitrary queries are inefficient</vt:lpstr>
      <vt:lpstr>Recap: Bayes Nets are an efficient encoding</vt:lpstr>
      <vt:lpstr>Recap: Bayes Nets encode independences</vt:lpstr>
      <vt:lpstr>d-separation</vt:lpstr>
      <vt:lpstr>d-separation</vt:lpstr>
      <vt:lpstr>d-separation</vt:lpstr>
      <vt:lpstr>d-separation</vt:lpstr>
      <vt:lpstr>d-separation</vt:lpstr>
      <vt:lpstr>d-separation</vt:lpstr>
      <vt:lpstr>Latent nodes as partial observability</vt:lpstr>
      <vt:lpstr>Example</vt:lpstr>
      <vt:lpstr>Learning DAG structure</vt:lpstr>
      <vt:lpstr>Learning DAG structure</vt:lpstr>
      <vt:lpstr>Questions to consider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14</cp:revision>
  <dcterms:created xsi:type="dcterms:W3CDTF">2021-08-30T08:24:49Z</dcterms:created>
  <dcterms:modified xsi:type="dcterms:W3CDTF">2022-03-18T13:05:09Z</dcterms:modified>
</cp:coreProperties>
</file>